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73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3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84C00-C90B-47F4-90D8-5ACDAD9943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95DD-CB7C-4924-8E94-516D866BF4B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84C00-C90B-47F4-90D8-5ACDAD9943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95DD-CB7C-4924-8E94-516D866BF4B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84C00-C90B-47F4-90D8-5ACDAD9943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95DD-CB7C-4924-8E94-516D866BF4B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84C00-C90B-47F4-90D8-5ACDAD9943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95DD-CB7C-4924-8E94-516D866BF4B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84C00-C90B-47F4-90D8-5ACDAD9943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95DD-CB7C-4924-8E94-516D866BF4B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84C00-C90B-47F4-90D8-5ACDAD9943C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95DD-CB7C-4924-8E94-516D866BF4B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84C00-C90B-47F4-90D8-5ACDAD9943CF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95DD-CB7C-4924-8E94-516D866BF4B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84C00-C90B-47F4-90D8-5ACDAD9943CF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95DD-CB7C-4924-8E94-516D866BF4B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84C00-C90B-47F4-90D8-5ACDAD9943CF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95DD-CB7C-4924-8E94-516D866BF4B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84C00-C90B-47F4-90D8-5ACDAD9943C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95DD-CB7C-4924-8E94-516D866BF4B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84C00-C90B-47F4-90D8-5ACDAD9943C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95DD-CB7C-4924-8E94-516D866BF4B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84C00-C90B-47F4-90D8-5ACDAD9943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995DD-CB7C-4924-8E94-516D866BF4B5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519738" y="214290"/>
            <a:ext cx="4862542" cy="8572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Прибывание А. С. Грибоедова на Северном Кавказе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2707" name="Группа 19"/>
          <p:cNvGrpSpPr/>
          <p:nvPr/>
        </p:nvGrpSpPr>
        <p:grpSpPr bwMode="auto">
          <a:xfrm>
            <a:off x="5524500" y="1500189"/>
            <a:ext cx="4857750" cy="714375"/>
            <a:chOff x="3428992" y="1571612"/>
            <a:chExt cx="4857784" cy="714380"/>
          </a:xfrm>
        </p:grpSpPr>
        <p:sp>
          <p:nvSpPr>
            <p:cNvPr id="6" name="Скругленный прямоугольник 5">
              <a:hlinkClick r:id="" action="ppaction://noaction"/>
            </p:cNvPr>
            <p:cNvSpPr/>
            <p:nvPr/>
          </p:nvSpPr>
          <p:spPr>
            <a:xfrm>
              <a:off x="3571868" y="1643050"/>
              <a:ext cx="4714908" cy="642942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ru-RU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А. С Грибоедов на Кавказе</a:t>
              </a:r>
              <a:endPara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4" name="7-конечная звезда 13"/>
            <p:cNvSpPr/>
            <p:nvPr/>
          </p:nvSpPr>
          <p:spPr>
            <a:xfrm>
              <a:off x="3428992" y="1571612"/>
              <a:ext cx="428628" cy="357190"/>
            </a:xfrm>
            <a:prstGeom prst="star7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2708" name="Группа 20"/>
          <p:cNvGrpSpPr/>
          <p:nvPr/>
        </p:nvGrpSpPr>
        <p:grpSpPr bwMode="auto">
          <a:xfrm>
            <a:off x="5519738" y="2565401"/>
            <a:ext cx="4857750" cy="714375"/>
            <a:chOff x="3428992" y="2428868"/>
            <a:chExt cx="4857784" cy="714380"/>
          </a:xfrm>
        </p:grpSpPr>
        <p:sp>
          <p:nvSpPr>
            <p:cNvPr id="7" name="Скругленный прямоугольник 6">
              <a:hlinkClick r:id="" action="ppaction://noaction"/>
            </p:cNvPr>
            <p:cNvSpPr/>
            <p:nvPr/>
          </p:nvSpPr>
          <p:spPr>
            <a:xfrm>
              <a:off x="3571868" y="2500306"/>
              <a:ext cx="4714908" cy="642942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ru-RU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Кавказ в творчестве А.С Грибоедова</a:t>
              </a:r>
              <a:endPara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5" name="7-конечная звезда 14"/>
            <p:cNvSpPr/>
            <p:nvPr/>
          </p:nvSpPr>
          <p:spPr>
            <a:xfrm>
              <a:off x="3428992" y="2428868"/>
              <a:ext cx="428628" cy="357190"/>
            </a:xfrm>
            <a:prstGeom prst="star7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2709" name="Группа 23"/>
          <p:cNvGrpSpPr/>
          <p:nvPr/>
        </p:nvGrpSpPr>
        <p:grpSpPr bwMode="auto">
          <a:xfrm>
            <a:off x="5519738" y="3573464"/>
            <a:ext cx="4857750" cy="714375"/>
            <a:chOff x="3428992" y="4929198"/>
            <a:chExt cx="4857784" cy="714380"/>
          </a:xfrm>
        </p:grpSpPr>
        <p:sp>
          <p:nvSpPr>
            <p:cNvPr id="10" name="Скругленный прямоугольник 9">
              <a:hlinkClick r:id="" action="ppaction://noaction"/>
            </p:cNvPr>
            <p:cNvSpPr/>
            <p:nvPr/>
          </p:nvSpPr>
          <p:spPr>
            <a:xfrm>
              <a:off x="3571868" y="5000636"/>
              <a:ext cx="4714908" cy="642942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ru-RU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Советуем прочитать</a:t>
              </a:r>
              <a:endPara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7" name="7-конечная звезда 16"/>
            <p:cNvSpPr/>
            <p:nvPr/>
          </p:nvSpPr>
          <p:spPr>
            <a:xfrm>
              <a:off x="3428992" y="4929198"/>
              <a:ext cx="428628" cy="357190"/>
            </a:xfrm>
            <a:prstGeom prst="star7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2711" name="Группа 1"/>
          <p:cNvGrpSpPr/>
          <p:nvPr/>
        </p:nvGrpSpPr>
        <p:grpSpPr bwMode="auto">
          <a:xfrm>
            <a:off x="485775" y="868045"/>
            <a:ext cx="4288790" cy="5107305"/>
            <a:chOff x="285750" y="214313"/>
            <a:chExt cx="3160713" cy="3571875"/>
          </a:xfrm>
        </p:grpSpPr>
        <p:pic>
          <p:nvPicPr>
            <p:cNvPr id="72713" name="Picture 5" descr="k130_400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50" y="214313"/>
              <a:ext cx="3160713" cy="3571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1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198" y="642919"/>
              <a:ext cx="2304256" cy="2724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Изображение 1" descr="7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9545" y="4374515"/>
            <a:ext cx="5388610" cy="2329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Текстовое поле 1"/>
          <p:cNvSpPr txBox="1"/>
          <p:nvPr/>
        </p:nvSpPr>
        <p:spPr>
          <a:xfrm>
            <a:off x="3600450" y="1191260"/>
            <a:ext cx="5117465" cy="2399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lang="ru-RU" alt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altLang="en-US" sz="25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en-US" sz="25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en-US" sz="25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en-US" sz="25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Детская библиотека «Знайка»</a:t>
            </a:r>
            <a:endParaRPr lang="ru-RU" altLang="en-US" sz="25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2020г.</a:t>
            </a:r>
            <a:endParaRPr lang="ru-RU" altLang="en-US" sz="25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Прямоугольник 1"/>
          <p:cNvSpPr>
            <a:spLocks noChangeArrowheads="1"/>
          </p:cNvSpPr>
          <p:nvPr/>
        </p:nvSpPr>
        <p:spPr bwMode="auto">
          <a:xfrm>
            <a:off x="1738313" y="166689"/>
            <a:ext cx="57150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sz="2100">
                <a:latin typeface="Times New Roman" panose="02020603050405020304" pitchFamily="18" charset="0"/>
                <a:cs typeface="Times New Roman" panose="02020603050405020304" pitchFamily="18" charset="0"/>
              </a:rPr>
              <a:t>   В конце августа 1818 г. Грибоедов впервые приехал из Петербурга на Кавказ. До Тифлиса (ныне – Тбилиси) он добирался около двух месяцев, проехал 107 станций (2670 вёрст). </a:t>
            </a:r>
            <a:endParaRPr lang="ru-RU" sz="21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ru-RU" sz="2100">
                <a:latin typeface="Times New Roman" panose="02020603050405020304" pitchFamily="18" charset="0"/>
                <a:cs typeface="Times New Roman" panose="02020603050405020304" pitchFamily="18" charset="0"/>
              </a:rPr>
              <a:t>  С 1818 по 1828 г. Грибоедов проделал этот путь 7 раз: 4 маршрута с севера на юг, 3 - с юга на север. Всего же Грибоедов наездил по кавказским и закавказским путям «чистого времени» больше двух лет, путешествуя со средней скоростью 40-50 вёрст за сутки. Однажды он написал другу: «Объявляю тебе отъезд мой за тридевять земель, словно на мне отягчело пророчество». В другой раз – веселее: «Верь мне, чудесно всю жизнь свою прокататься на 4-х колесах, кровь волнуется, высокие мысли бродят и мчат далеко за обыкновенные пределы пошлых опытов. Но остановки, отдыхи двухнедельные, двухмесячные для меня пагубны, задремлю, либо завьюсь чужим вихрем». 	</a:t>
            </a:r>
            <a:endParaRPr lang="ru-RU" sz="21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1"/>
          <a:srcRect t="-3284" b="3284"/>
          <a:stretch>
            <a:fillRect/>
          </a:stretch>
        </p:blipFill>
        <p:spPr bwMode="auto">
          <a:xfrm>
            <a:off x="8000345" y="969645"/>
            <a:ext cx="3116395" cy="3929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Прямоугольник 1"/>
          <p:cNvSpPr>
            <a:spLocks noChangeArrowheads="1"/>
          </p:cNvSpPr>
          <p:nvPr/>
        </p:nvSpPr>
        <p:spPr bwMode="auto">
          <a:xfrm>
            <a:off x="5264786" y="325756"/>
            <a:ext cx="5294313" cy="590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sz="2100">
                <a:latin typeface="Times New Roman" panose="02020603050405020304" pitchFamily="18" charset="0"/>
                <a:cs typeface="Times New Roman" panose="02020603050405020304" pitchFamily="18" charset="0"/>
              </a:rPr>
              <a:t>   Кавказские дороги Грибоедова приведут его к дипломатическим триумфам, к государственным, экономическим замыслам фантастического размаха. На этих дорогах будет начата величайшая русская комедия «Горе от ума».	 </a:t>
            </a:r>
            <a:br>
              <a:rPr lang="ru-RU" sz="21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>
                <a:latin typeface="Times New Roman" panose="02020603050405020304" pitchFamily="18" charset="0"/>
                <a:cs typeface="Times New Roman" panose="02020603050405020304" pitchFamily="18" charset="0"/>
              </a:rPr>
              <a:t>   Однажды Грибоедов вывез на родину из Персии, где служил секретарём посольства, группу русских пленных, несправедливо задержанных  персидскими властями. Это предприятие обратило на  Грибоедова внимание А. П. Ермолова, разгадавшего в нём редкие дарования и оригинальный ум. Ермолов добился назначения А.Грибоедова секретарём по иностранной части при главнокомандующем  на   Кавказе,  и с февраля 1822 г. он стал служить в Тифлисе. 	</a:t>
            </a:r>
            <a:endParaRPr lang="ru-RU" sz="21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2228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57580" y="514985"/>
            <a:ext cx="3321050" cy="4250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4756" name="TextBox 3"/>
          <p:cNvSpPr txBox="1">
            <a:spLocks noChangeArrowheads="1"/>
          </p:cNvSpPr>
          <p:nvPr/>
        </p:nvSpPr>
        <p:spPr bwMode="auto">
          <a:xfrm>
            <a:off x="1616393" y="4971734"/>
            <a:ext cx="1873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i="1">
                <a:latin typeface="Times New Roman" panose="02020603050405020304" pitchFamily="18" charset="0"/>
                <a:cs typeface="Times New Roman" panose="02020603050405020304" pitchFamily="18" charset="0"/>
              </a:rPr>
              <a:t>А. П. Ермолов</a:t>
            </a:r>
            <a:endParaRPr lang="ru-RU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Прямоугольник 1"/>
          <p:cNvSpPr>
            <a:spLocks noChangeArrowheads="1"/>
          </p:cNvSpPr>
          <p:nvPr/>
        </p:nvSpPr>
        <p:spPr bwMode="auto">
          <a:xfrm>
            <a:off x="1354138" y="941706"/>
            <a:ext cx="5067300" cy="558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sz="2100">
                <a:latin typeface="Times New Roman" panose="02020603050405020304" pitchFamily="18" charset="0"/>
                <a:cs typeface="Times New Roman" panose="02020603050405020304" pitchFamily="18" charset="0"/>
              </a:rPr>
              <a:t>   После 5 лет пребывания в Иране и  на   Кавказе  в конце марта 1823 г., получив отпуск (сначала краткий, а потом продлённый и в общем охвативший почти два года),  Грибоедов  приезжает в Москву, а в 1824 - в Петербург. Комедия «Горе от ума», завершённая летом 1824 г., была запрещена царской цензурой. В целях пропаганды своих идей, декабристы стали распространять произведение в десятках тысяч списков. Несмотря на скептическое отношение  Грибоедова  к военному заговору будущих декабристов и сомнения в своевременности переворота, среди его друзей в этот период были </a:t>
            </a:r>
            <a:br>
              <a:rPr lang="ru-RU" sz="21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>
                <a:latin typeface="Times New Roman" panose="02020603050405020304" pitchFamily="18" charset="0"/>
                <a:cs typeface="Times New Roman" panose="02020603050405020304" pitchFamily="18" charset="0"/>
              </a:rPr>
              <a:t>К. Ф. Рылеев, А. А. Бестужев, </a:t>
            </a:r>
            <a:br>
              <a:rPr lang="ru-RU" sz="21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>
                <a:latin typeface="Times New Roman" panose="02020603050405020304" pitchFamily="18" charset="0"/>
                <a:cs typeface="Times New Roman" panose="02020603050405020304" pitchFamily="18" charset="0"/>
              </a:rPr>
              <a:t>В. К. Кюхельбекер, А. И. Одоевский. </a:t>
            </a:r>
            <a:endParaRPr lang="ru-RU" sz="21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3251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962781" y="898821"/>
            <a:ext cx="3714744" cy="5627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Прямоугольник 1"/>
          <p:cNvSpPr>
            <a:spLocks noChangeArrowheads="1"/>
          </p:cNvSpPr>
          <p:nvPr/>
        </p:nvSpPr>
        <p:spPr bwMode="auto">
          <a:xfrm>
            <a:off x="2566988" y="176213"/>
            <a:ext cx="6985000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sz="2100">
                <a:latin typeface="Times New Roman" panose="02020603050405020304" pitchFamily="18" charset="0"/>
                <a:cs typeface="Times New Roman" panose="02020603050405020304" pitchFamily="18" charset="0"/>
              </a:rPr>
              <a:t>   В мае 1825 г.  Грибоедов  вновь выехал из Петербурга  на   Кавказ, где и узнал о том, что 14 декабря восстание декабристов потерпело поражение. Вскоре он был арестован и доставлен в Петербург, однако причастность  Грибоедова  к заговору доказать не удалось и он возвратился в Тифлис, стал числиться на хорошем счету. </a:t>
            </a:r>
            <a:r>
              <a:rPr lang="ru-RU" sz="2100"/>
              <a:t>	</a:t>
            </a:r>
            <a:endParaRPr lang="ru-RU" sz="2100"/>
          </a:p>
        </p:txBody>
      </p:sp>
      <p:pic>
        <p:nvPicPr>
          <p:cNvPr id="54275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819401" y="2532064"/>
            <a:ext cx="6480175" cy="4211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Прямоугольник 1"/>
          <p:cNvSpPr>
            <a:spLocks noChangeArrowheads="1"/>
          </p:cNvSpPr>
          <p:nvPr/>
        </p:nvSpPr>
        <p:spPr bwMode="auto">
          <a:xfrm>
            <a:off x="1809750" y="142876"/>
            <a:ext cx="5786438" cy="623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sz="2100">
                <a:latin typeface="Times New Roman" panose="02020603050405020304" pitchFamily="18" charset="0"/>
                <a:cs typeface="Times New Roman" panose="02020603050405020304" pitchFamily="18" charset="0"/>
              </a:rPr>
              <a:t>   На Кавказе рождается новый Грибоедов, не сочинитель забавных водевилей, едких эпиграмм, грустных вальсов, а великий мыслитель – поэт. Здесь ему на ум приходят замыслы многих произведений, главная направленность которых – взаимное обогащение культуры Востока и Запада. В трагедии «Грузинская ночь» должны встретиться древний Рим, Парфия, Грузия, Армения. </a:t>
            </a:r>
            <a:endParaRPr lang="ru-RU" sz="21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ru-RU" sz="2100">
                <a:latin typeface="Times New Roman" panose="02020603050405020304" pitchFamily="18" charset="0"/>
                <a:cs typeface="Times New Roman" panose="02020603050405020304" pitchFamily="18" charset="0"/>
              </a:rPr>
              <a:t>   У подножия Кавказских гор Грибоедов написал стихотворение «Хищники в Чегеме». Экзотические пейзажи  Кавказских   гор   Грибоедов  сравнивает с царством Жуковского: «Нынче мы с трудом пробирались между камней, по гололедице, в царстве Жуковского, над пропастями; туманы, туманы над  горами». Эта зарисовка воспроизводит мрачную атмосферу баллады - поэмы Жуковского «Двенадцать спящих дев». </a:t>
            </a:r>
            <a:endParaRPr lang="ru-RU" sz="21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5299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143568" y="764519"/>
            <a:ext cx="2928958" cy="4625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5" name="Прямая соединительная линия 4"/>
          <p:cNvCxnSpPr/>
          <p:nvPr/>
        </p:nvCxnSpPr>
        <p:spPr>
          <a:xfrm rot="5400000">
            <a:off x="-1362074" y="3352801"/>
            <a:ext cx="6310312" cy="3333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Прямоугольник 1"/>
          <p:cNvSpPr>
            <a:spLocks noChangeArrowheads="1"/>
          </p:cNvSpPr>
          <p:nvPr/>
        </p:nvSpPr>
        <p:spPr bwMode="auto">
          <a:xfrm>
            <a:off x="1893253" y="571184"/>
            <a:ext cx="3960812" cy="429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sz="2100"/>
              <a:t>  </a:t>
            </a:r>
            <a:r>
              <a:rPr lang="ru-RU" sz="2100">
                <a:latin typeface="Times New Roman" panose="02020603050405020304" pitchFamily="18" charset="0"/>
                <a:cs typeface="Times New Roman" panose="02020603050405020304" pitchFamily="18" charset="0"/>
              </a:rPr>
              <a:t>Предгорья Северного Кавказа, пышные долины Терека и его  притоков,  двуглавый Эльбрус  вдохновляют музу Грибоедова, и  он пишет песню горцев из Чегема: </a:t>
            </a:r>
            <a:endParaRPr lang="ru-RU" sz="21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ru-RU" sz="2100">
                <a:latin typeface="Times New Roman" panose="02020603050405020304" pitchFamily="18" charset="0"/>
                <a:cs typeface="Times New Roman" panose="02020603050405020304" pitchFamily="18" charset="0"/>
              </a:rPr>
              <a:t>Живы в нас отцов обряды, 	</a:t>
            </a:r>
            <a:endParaRPr lang="ru-RU" sz="21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ru-RU" sz="2100">
                <a:latin typeface="Times New Roman" panose="02020603050405020304" pitchFamily="18" charset="0"/>
                <a:cs typeface="Times New Roman" panose="02020603050405020304" pitchFamily="18" charset="0"/>
              </a:rPr>
              <a:t>Кровь их буйная жива. 	</a:t>
            </a:r>
            <a:endParaRPr lang="ru-RU" sz="21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ru-RU" sz="2100">
                <a:latin typeface="Times New Roman" panose="02020603050405020304" pitchFamily="18" charset="0"/>
                <a:cs typeface="Times New Roman" panose="02020603050405020304" pitchFamily="18" charset="0"/>
              </a:rPr>
              <a:t>Та же в небе синева! 	</a:t>
            </a:r>
            <a:endParaRPr lang="ru-RU" sz="21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ru-RU" sz="2100">
                <a:latin typeface="Times New Roman" panose="02020603050405020304" pitchFamily="18" charset="0"/>
                <a:cs typeface="Times New Roman" panose="02020603050405020304" pitchFamily="18" charset="0"/>
              </a:rPr>
              <a:t>Те же льдяные громады, 	</a:t>
            </a:r>
            <a:endParaRPr lang="ru-RU" sz="21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ru-RU" sz="2100">
                <a:latin typeface="Times New Roman" panose="02020603050405020304" pitchFamily="18" charset="0"/>
                <a:cs typeface="Times New Roman" panose="02020603050405020304" pitchFamily="18" charset="0"/>
              </a:rPr>
              <a:t>Те же с рёвом водопады, 	</a:t>
            </a:r>
            <a:endParaRPr lang="ru-RU" sz="21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ru-RU" sz="2100">
                <a:latin typeface="Times New Roman" panose="02020603050405020304" pitchFamily="18" charset="0"/>
                <a:cs typeface="Times New Roman" panose="02020603050405020304" pitchFamily="18" charset="0"/>
              </a:rPr>
              <a:t>Та же дикость, красота 	</a:t>
            </a:r>
            <a:endParaRPr lang="ru-RU" sz="21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ru-RU" sz="2100">
                <a:latin typeface="Times New Roman" panose="02020603050405020304" pitchFamily="18" charset="0"/>
                <a:cs typeface="Times New Roman" panose="02020603050405020304" pitchFamily="18" charset="0"/>
              </a:rPr>
              <a:t>По ущельям разлита! 	</a:t>
            </a:r>
            <a:endParaRPr lang="ru-RU" sz="21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rot="5400000">
            <a:off x="-333375" y="2643188"/>
            <a:ext cx="414337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6324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143555" y="3071810"/>
            <a:ext cx="4365695" cy="2620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632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1" y="142852"/>
            <a:ext cx="4352925" cy="25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8854" name="TextBox 5"/>
          <p:cNvSpPr txBox="1">
            <a:spLocks noChangeArrowheads="1"/>
          </p:cNvSpPr>
          <p:nvPr/>
        </p:nvSpPr>
        <p:spPr bwMode="auto">
          <a:xfrm>
            <a:off x="7524750" y="5643563"/>
            <a:ext cx="1754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Река Терек </a:t>
            </a:r>
            <a:endParaRPr lang="ru-RU" sz="20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855" name="TextBox 6"/>
          <p:cNvSpPr txBox="1">
            <a:spLocks noChangeArrowheads="1"/>
          </p:cNvSpPr>
          <p:nvPr/>
        </p:nvSpPr>
        <p:spPr bwMode="auto">
          <a:xfrm>
            <a:off x="7310438" y="2643188"/>
            <a:ext cx="23034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Гора Эльбрус</a:t>
            </a:r>
            <a:r>
              <a:rPr lang="ru-RU" i="1"/>
              <a:t> </a:t>
            </a:r>
            <a:endParaRPr lang="ru-RU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Прямоугольник 1"/>
          <p:cNvSpPr>
            <a:spLocks noChangeArrowheads="1"/>
          </p:cNvSpPr>
          <p:nvPr/>
        </p:nvSpPr>
        <p:spPr bwMode="auto">
          <a:xfrm>
            <a:off x="1809750" y="714375"/>
            <a:ext cx="4572000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sz="2100">
                <a:latin typeface="Times New Roman" panose="02020603050405020304" pitchFamily="18" charset="0"/>
                <a:cs typeface="Times New Roman" panose="02020603050405020304" pitchFamily="18" charset="0"/>
              </a:rPr>
              <a:t>   Рождение замысла комедии «Горе от ума» не случайно связано с Востоком. Здесь Грибоедов увидел не только прекрасные картины, которые отразил в своих стихах. Здесь перед ним раскрылись ужасные черты азиатского деспотизма, гнёта и тирании, здесь его поразила «лестница слепого рабства и слепой власти». Через призму этих впечатлений он яснее увидел деспотическую природу крепост-нической России, страны Фамусовых, Скалозубов и Молчалиных. 	</a:t>
            </a:r>
            <a:endParaRPr lang="ru-RU" sz="21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7347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571932" y="357166"/>
            <a:ext cx="4096068" cy="5429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5" name="Прямая соединительная линия 4"/>
          <p:cNvCxnSpPr/>
          <p:nvPr/>
        </p:nvCxnSpPr>
        <p:spPr>
          <a:xfrm rot="5400000">
            <a:off x="-442119" y="3036094"/>
            <a:ext cx="4359275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" name="Изображение 2" descr="9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5385" y="3707765"/>
            <a:ext cx="1861185" cy="2394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6" y="946151"/>
            <a:ext cx="5522913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6" y="190500"/>
            <a:ext cx="482282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1" name="TextBox 2"/>
          <p:cNvSpPr txBox="1">
            <a:spLocks noChangeArrowheads="1"/>
          </p:cNvSpPr>
          <p:nvPr/>
        </p:nvSpPr>
        <p:spPr bwMode="auto">
          <a:xfrm>
            <a:off x="4738689" y="2071688"/>
            <a:ext cx="2447925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2200">
                <a:latin typeface="Monotype Corsiva" panose="03010101010201010101" pitchFamily="66" charset="0"/>
              </a:rPr>
              <a:t>Горе от ума.</a:t>
            </a:r>
            <a:endParaRPr lang="ru-RU" sz="2200">
              <a:latin typeface="Monotype Corsiva" panose="03010101010201010101" pitchFamily="66" charset="0"/>
            </a:endParaRPr>
          </a:p>
          <a:p>
            <a:pPr eaLnBrk="1" hangingPunct="1"/>
            <a:endParaRPr lang="ru-RU" sz="2200">
              <a:latin typeface="Monotype Corsiva" panose="03010101010201010101" pitchFamily="66" charset="0"/>
            </a:endParaRPr>
          </a:p>
          <a:p>
            <a:pPr eaLnBrk="1" hangingPunct="1"/>
            <a:r>
              <a:rPr lang="ru-RU" sz="2200">
                <a:latin typeface="Monotype Corsiva" panose="03010101010201010101" pitchFamily="66" charset="0"/>
              </a:rPr>
              <a:t>Грузинская ночь.</a:t>
            </a:r>
            <a:endParaRPr lang="ru-RU" sz="2200">
              <a:latin typeface="Monotype Corsiva" panose="03010101010201010101" pitchFamily="66" charset="0"/>
            </a:endParaRPr>
          </a:p>
          <a:p>
            <a:pPr eaLnBrk="1" hangingPunct="1"/>
            <a:endParaRPr lang="ru-RU" sz="2200">
              <a:latin typeface="Monotype Corsiva" panose="03010101010201010101" pitchFamily="66" charset="0"/>
            </a:endParaRPr>
          </a:p>
          <a:p>
            <a:pPr eaLnBrk="1" hangingPunct="1"/>
            <a:r>
              <a:rPr lang="ru-RU" sz="2200">
                <a:latin typeface="Monotype Corsiva" panose="03010101010201010101" pitchFamily="66" charset="0"/>
              </a:rPr>
              <a:t>Хищники в Чегеме.</a:t>
            </a:r>
            <a:endParaRPr lang="ru-RU" sz="2200"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4196</Words>
  <Application>WPS Presentation</Application>
  <PresentationFormat>Широкоэкранный</PresentationFormat>
  <Paragraphs>56</Paragraphs>
  <Slides>10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2" baseType="lpstr">
      <vt:lpstr>Arial</vt:lpstr>
      <vt:lpstr>SimSun</vt:lpstr>
      <vt:lpstr>Wingdings</vt:lpstr>
      <vt:lpstr>Times New Roman</vt:lpstr>
      <vt:lpstr>Calibri</vt:lpstr>
      <vt:lpstr>Monotype Corsiva</vt:lpstr>
      <vt:lpstr>Microsoft YaHei</vt:lpstr>
      <vt:lpstr/>
      <vt:lpstr>Arial Unicode MS</vt:lpstr>
      <vt:lpstr>Calibri Light</vt:lpstr>
      <vt:lpstr>brush-tipTerrence trial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Kingsoft Corporation</cp:lastModifiedBy>
  <cp:revision>5</cp:revision>
  <dcterms:created xsi:type="dcterms:W3CDTF">2020-06-16T19:47:00Z</dcterms:created>
  <dcterms:modified xsi:type="dcterms:W3CDTF">2020-11-17T12:24:19Z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1049-10.2.0.7635</vt:lpwstr>
  </property>
</Properties>
</file>